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Average" panose="020B0604020202020204" charset="-94"/>
      <p:regular r:id="rId14"/>
    </p:embeddedFont>
    <p:embeddedFont>
      <p:font typeface="Oswald" panose="00000500000000000000" pitchFamily="2" charset="-94"/>
      <p:regular r:id="rId15"/>
      <p:bold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9D78DF-1A2F-41ED-BC1D-17F3CFD0CC65}">
  <a:tblStyle styleId="{169D78DF-1A2F-41ED-BC1D-17F3CFD0CC6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78"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jpg>
</file>

<file path=ppt/media/image2.png>
</file>

<file path=ppt/media/image3.jpg>
</file>

<file path=ppt/media/image4.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db1a295b2a_0_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db1a295b2a_0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db1a295b2a_0_6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db1a295b2a_0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db1a295b2a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db1a295b2a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db1a295b2a_0_6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db1a295b2a_0_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db1a295b2a_0_5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db1a295b2a_0_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db28e6419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db28e6419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db1a295b2a_0_6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db1a295b2a_0_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db1a295b2a_0_6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db1a295b2a_0_6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db1a295b67_3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db1a295b67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db1a295b2a_0_6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db1a295b2a_0_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t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tr"/>
              <a:t>Magnetic Slider</a:t>
            </a:r>
            <a:endParaRPr/>
          </a:p>
        </p:txBody>
      </p:sp>
      <p:sp>
        <p:nvSpPr>
          <p:cNvPr id="60" name="Google Shape;60;p1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fontScale="77500" lnSpcReduction="20000"/>
          </a:bodyPr>
          <a:lstStyle/>
          <a:p>
            <a:pPr marL="0" lvl="0" indent="0" algn="ctr" rtl="0">
              <a:spcBef>
                <a:spcPts val="0"/>
              </a:spcBef>
              <a:spcAft>
                <a:spcPts val="0"/>
              </a:spcAft>
              <a:buNone/>
            </a:pPr>
            <a:r>
              <a:rPr lang="tr"/>
              <a:t>Cankut Budak</a:t>
            </a:r>
            <a:endParaRPr/>
          </a:p>
          <a:p>
            <a:pPr marL="0" lvl="0" indent="0" algn="ctr" rtl="0">
              <a:spcBef>
                <a:spcPts val="0"/>
              </a:spcBef>
              <a:spcAft>
                <a:spcPts val="0"/>
              </a:spcAft>
              <a:buNone/>
            </a:pPr>
            <a:r>
              <a:rPr lang="tr"/>
              <a:t>Ahmet Berkay Uysal</a:t>
            </a:r>
            <a:endParaRPr/>
          </a:p>
          <a:p>
            <a:pPr marL="0" lvl="0" indent="0" algn="ctr" rtl="0">
              <a:spcBef>
                <a:spcPts val="0"/>
              </a:spcBef>
              <a:spcAft>
                <a:spcPts val="0"/>
              </a:spcAft>
              <a:buNone/>
            </a:pPr>
            <a:r>
              <a:rPr lang="tr"/>
              <a:t>Melih Kutay Yağdereli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2"/>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tr" sz="3844"/>
              <a:t>Costs</a:t>
            </a:r>
            <a:endParaRPr sz="3844"/>
          </a:p>
        </p:txBody>
      </p:sp>
      <p:sp>
        <p:nvSpPr>
          <p:cNvPr id="144" name="Google Shape;144;p22"/>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graphicFrame>
        <p:nvGraphicFramePr>
          <p:cNvPr id="145" name="Google Shape;145;p22"/>
          <p:cNvGraphicFramePr/>
          <p:nvPr/>
        </p:nvGraphicFramePr>
        <p:xfrm>
          <a:off x="3224525" y="212900"/>
          <a:ext cx="3000000" cy="3000000"/>
        </p:xfrm>
        <a:graphic>
          <a:graphicData uri="http://schemas.openxmlformats.org/drawingml/2006/table">
            <a:tbl>
              <a:tblPr>
                <a:noFill/>
                <a:tableStyleId>{169D78DF-1A2F-41ED-BC1D-17F3CFD0CC65}</a:tableStyleId>
              </a:tblPr>
              <a:tblGrid>
                <a:gridCol w="2712625">
                  <a:extLst>
                    <a:ext uri="{9D8B030D-6E8A-4147-A177-3AD203B41FA5}">
                      <a16:colId xmlns:a16="http://schemas.microsoft.com/office/drawing/2014/main" val="20000"/>
                    </a:ext>
                  </a:extLst>
                </a:gridCol>
                <a:gridCol w="2746075">
                  <a:extLst>
                    <a:ext uri="{9D8B030D-6E8A-4147-A177-3AD203B41FA5}">
                      <a16:colId xmlns:a16="http://schemas.microsoft.com/office/drawing/2014/main" val="20001"/>
                    </a:ext>
                  </a:extLst>
                </a:gridCol>
              </a:tblGrid>
              <a:tr h="385450">
                <a:tc>
                  <a:txBody>
                    <a:bodyPr/>
                    <a:lstStyle/>
                    <a:p>
                      <a:pPr marL="0" lvl="0" indent="0" algn="l" rtl="0">
                        <a:spcBef>
                          <a:spcPts val="0"/>
                        </a:spcBef>
                        <a:spcAft>
                          <a:spcPts val="0"/>
                        </a:spcAft>
                        <a:buNone/>
                      </a:pPr>
                      <a:r>
                        <a:rPr lang="tr" b="1">
                          <a:solidFill>
                            <a:schemeClr val="dk1"/>
                          </a:solidFill>
                        </a:rPr>
                        <a:t>Component</a:t>
                      </a:r>
                      <a:endParaRPr b="1">
                        <a:solidFill>
                          <a:schemeClr val="dk1"/>
                        </a:solidFill>
                      </a:endParaRPr>
                    </a:p>
                  </a:txBody>
                  <a:tcPr marL="91425" marR="91425" marT="91425" marB="91425"/>
                </a:tc>
                <a:tc>
                  <a:txBody>
                    <a:bodyPr/>
                    <a:lstStyle/>
                    <a:p>
                      <a:pPr marL="0" lvl="0" indent="0" algn="l" rtl="0">
                        <a:spcBef>
                          <a:spcPts val="0"/>
                        </a:spcBef>
                        <a:spcAft>
                          <a:spcPts val="0"/>
                        </a:spcAft>
                        <a:buNone/>
                      </a:pPr>
                      <a:r>
                        <a:rPr lang="tr" b="1">
                          <a:solidFill>
                            <a:schemeClr val="dk1"/>
                          </a:solidFill>
                        </a:rPr>
                        <a:t>Cost</a:t>
                      </a:r>
                      <a:endParaRPr b="1">
                        <a:solidFill>
                          <a:schemeClr val="dk1"/>
                        </a:solidFill>
                      </a:endParaRPr>
                    </a:p>
                  </a:txBody>
                  <a:tcPr marL="91425" marR="91425" marT="91425" marB="91425"/>
                </a:tc>
                <a:extLst>
                  <a:ext uri="{0D108BD9-81ED-4DB2-BD59-A6C34878D82A}">
                    <a16:rowId xmlns:a16="http://schemas.microsoft.com/office/drawing/2014/main" val="10000"/>
                  </a:ext>
                </a:extLst>
              </a:tr>
              <a:tr h="385450">
                <a:tc>
                  <a:txBody>
                    <a:bodyPr/>
                    <a:lstStyle/>
                    <a:p>
                      <a:pPr marL="0" lvl="0" indent="0" algn="l" rtl="0">
                        <a:spcBef>
                          <a:spcPts val="0"/>
                        </a:spcBef>
                        <a:spcAft>
                          <a:spcPts val="0"/>
                        </a:spcAft>
                        <a:buNone/>
                      </a:pPr>
                      <a:r>
                        <a:rPr lang="tr">
                          <a:solidFill>
                            <a:schemeClr val="dk1"/>
                          </a:solidFill>
                        </a:rPr>
                        <a:t>Iron pipe</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tr">
                          <a:solidFill>
                            <a:schemeClr val="dk1"/>
                          </a:solidFill>
                        </a:rPr>
                        <a:t>30 TL</a:t>
                      </a:r>
                      <a:endParaRPr>
                        <a:solidFill>
                          <a:schemeClr val="dk1"/>
                        </a:solidFill>
                      </a:endParaRPr>
                    </a:p>
                  </a:txBody>
                  <a:tcPr marL="91425" marR="91425" marT="91425" marB="91425"/>
                </a:tc>
                <a:extLst>
                  <a:ext uri="{0D108BD9-81ED-4DB2-BD59-A6C34878D82A}">
                    <a16:rowId xmlns:a16="http://schemas.microsoft.com/office/drawing/2014/main" val="10001"/>
                  </a:ext>
                </a:extLst>
              </a:tr>
              <a:tr h="385450">
                <a:tc>
                  <a:txBody>
                    <a:bodyPr/>
                    <a:lstStyle/>
                    <a:p>
                      <a:pPr marL="0" lvl="0" indent="0" algn="l" rtl="0">
                        <a:spcBef>
                          <a:spcPts val="0"/>
                        </a:spcBef>
                        <a:spcAft>
                          <a:spcPts val="0"/>
                        </a:spcAft>
                        <a:buNone/>
                      </a:pPr>
                      <a:r>
                        <a:rPr lang="tr">
                          <a:solidFill>
                            <a:schemeClr val="dk1"/>
                          </a:solidFill>
                        </a:rPr>
                        <a:t>Neodium magnet</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tr">
                          <a:solidFill>
                            <a:schemeClr val="dk1"/>
                          </a:solidFill>
                        </a:rPr>
                        <a:t>52 TL</a:t>
                      </a:r>
                      <a:endParaRPr>
                        <a:solidFill>
                          <a:schemeClr val="dk1"/>
                        </a:solidFill>
                      </a:endParaRPr>
                    </a:p>
                  </a:txBody>
                  <a:tcPr marL="91425" marR="91425" marT="91425" marB="91425"/>
                </a:tc>
                <a:extLst>
                  <a:ext uri="{0D108BD9-81ED-4DB2-BD59-A6C34878D82A}">
                    <a16:rowId xmlns:a16="http://schemas.microsoft.com/office/drawing/2014/main" val="10002"/>
                  </a:ext>
                </a:extLst>
              </a:tr>
              <a:tr h="385450">
                <a:tc>
                  <a:txBody>
                    <a:bodyPr/>
                    <a:lstStyle/>
                    <a:p>
                      <a:pPr marL="0" lvl="0" indent="0" algn="l" rtl="0">
                        <a:spcBef>
                          <a:spcPts val="0"/>
                        </a:spcBef>
                        <a:spcAft>
                          <a:spcPts val="0"/>
                        </a:spcAft>
                        <a:buNone/>
                      </a:pPr>
                      <a:r>
                        <a:rPr lang="tr">
                          <a:solidFill>
                            <a:schemeClr val="dk1"/>
                          </a:solidFill>
                        </a:rPr>
                        <a:t>Rulers</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tr">
                          <a:solidFill>
                            <a:schemeClr val="dk1"/>
                          </a:solidFill>
                        </a:rPr>
                        <a:t>120 TL</a:t>
                      </a:r>
                      <a:endParaRPr>
                        <a:solidFill>
                          <a:schemeClr val="dk1"/>
                        </a:solidFill>
                      </a:endParaRPr>
                    </a:p>
                  </a:txBody>
                  <a:tcPr marL="91425" marR="91425" marT="91425" marB="91425"/>
                </a:tc>
                <a:extLst>
                  <a:ext uri="{0D108BD9-81ED-4DB2-BD59-A6C34878D82A}">
                    <a16:rowId xmlns:a16="http://schemas.microsoft.com/office/drawing/2014/main" val="10003"/>
                  </a:ext>
                </a:extLst>
              </a:tr>
              <a:tr h="385450">
                <a:tc>
                  <a:txBody>
                    <a:bodyPr/>
                    <a:lstStyle/>
                    <a:p>
                      <a:pPr marL="0" lvl="0" indent="0" algn="l" rtl="0">
                        <a:spcBef>
                          <a:spcPts val="0"/>
                        </a:spcBef>
                        <a:spcAft>
                          <a:spcPts val="0"/>
                        </a:spcAft>
                        <a:buNone/>
                      </a:pPr>
                      <a:r>
                        <a:rPr lang="tr">
                          <a:solidFill>
                            <a:schemeClr val="dk1"/>
                          </a:solidFill>
                        </a:rPr>
                        <a:t>Carpenter</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tr">
                          <a:solidFill>
                            <a:schemeClr val="dk1"/>
                          </a:solidFill>
                        </a:rPr>
                        <a:t>30 TL</a:t>
                      </a:r>
                      <a:endParaRPr>
                        <a:solidFill>
                          <a:schemeClr val="dk1"/>
                        </a:solidFill>
                      </a:endParaRPr>
                    </a:p>
                  </a:txBody>
                  <a:tcPr marL="91425" marR="91425" marT="91425" marB="91425"/>
                </a:tc>
                <a:extLst>
                  <a:ext uri="{0D108BD9-81ED-4DB2-BD59-A6C34878D82A}">
                    <a16:rowId xmlns:a16="http://schemas.microsoft.com/office/drawing/2014/main" val="10004"/>
                  </a:ext>
                </a:extLst>
              </a:tr>
              <a:tr h="385450">
                <a:tc>
                  <a:txBody>
                    <a:bodyPr/>
                    <a:lstStyle/>
                    <a:p>
                      <a:pPr marL="0" lvl="0" indent="0" algn="l" rtl="0">
                        <a:spcBef>
                          <a:spcPts val="0"/>
                        </a:spcBef>
                        <a:spcAft>
                          <a:spcPts val="0"/>
                        </a:spcAft>
                        <a:buNone/>
                      </a:pPr>
                      <a:r>
                        <a:rPr lang="tr">
                          <a:solidFill>
                            <a:schemeClr val="dk1"/>
                          </a:solidFill>
                        </a:rPr>
                        <a:t>Cable chamber</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tr">
                          <a:solidFill>
                            <a:schemeClr val="dk1"/>
                          </a:solidFill>
                        </a:rPr>
                        <a:t>25 TL</a:t>
                      </a:r>
                      <a:endParaRPr>
                        <a:solidFill>
                          <a:schemeClr val="dk1"/>
                        </a:solidFill>
                      </a:endParaRPr>
                    </a:p>
                  </a:txBody>
                  <a:tcPr marL="91425" marR="91425" marT="91425" marB="91425"/>
                </a:tc>
                <a:extLst>
                  <a:ext uri="{0D108BD9-81ED-4DB2-BD59-A6C34878D82A}">
                    <a16:rowId xmlns:a16="http://schemas.microsoft.com/office/drawing/2014/main" val="10005"/>
                  </a:ext>
                </a:extLst>
              </a:tr>
              <a:tr h="385450">
                <a:tc>
                  <a:txBody>
                    <a:bodyPr/>
                    <a:lstStyle/>
                    <a:p>
                      <a:pPr marL="0" lvl="0" indent="0" algn="l" rtl="0">
                        <a:spcBef>
                          <a:spcPts val="0"/>
                        </a:spcBef>
                        <a:spcAft>
                          <a:spcPts val="0"/>
                        </a:spcAft>
                        <a:buNone/>
                      </a:pPr>
                      <a:r>
                        <a:rPr lang="tr">
                          <a:solidFill>
                            <a:schemeClr val="dk1"/>
                          </a:solidFill>
                        </a:rPr>
                        <a:t>Electrical tape</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tr">
                          <a:solidFill>
                            <a:schemeClr val="dk1"/>
                          </a:solidFill>
                        </a:rPr>
                        <a:t>12 TL</a:t>
                      </a:r>
                      <a:endParaRPr>
                        <a:solidFill>
                          <a:schemeClr val="dk1"/>
                        </a:solidFill>
                      </a:endParaRPr>
                    </a:p>
                  </a:txBody>
                  <a:tcPr marL="91425" marR="91425" marT="91425" marB="91425"/>
                </a:tc>
                <a:extLst>
                  <a:ext uri="{0D108BD9-81ED-4DB2-BD59-A6C34878D82A}">
                    <a16:rowId xmlns:a16="http://schemas.microsoft.com/office/drawing/2014/main" val="10006"/>
                  </a:ext>
                </a:extLst>
              </a:tr>
              <a:tr h="385450">
                <a:tc>
                  <a:txBody>
                    <a:bodyPr/>
                    <a:lstStyle/>
                    <a:p>
                      <a:pPr marL="0" lvl="0" indent="0" algn="l" rtl="0">
                        <a:spcBef>
                          <a:spcPts val="0"/>
                        </a:spcBef>
                        <a:spcAft>
                          <a:spcPts val="0"/>
                        </a:spcAft>
                        <a:buNone/>
                      </a:pPr>
                      <a:r>
                        <a:rPr lang="tr">
                          <a:solidFill>
                            <a:schemeClr val="dk1"/>
                          </a:solidFill>
                        </a:rPr>
                        <a:t>Cardboard</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tr">
                          <a:solidFill>
                            <a:schemeClr val="dk1"/>
                          </a:solidFill>
                        </a:rPr>
                        <a:t>Free</a:t>
                      </a:r>
                      <a:endParaRPr>
                        <a:solidFill>
                          <a:schemeClr val="dk1"/>
                        </a:solidFill>
                      </a:endParaRPr>
                    </a:p>
                  </a:txBody>
                  <a:tcPr marL="91425" marR="91425" marT="91425" marB="91425"/>
                </a:tc>
                <a:extLst>
                  <a:ext uri="{0D108BD9-81ED-4DB2-BD59-A6C34878D82A}">
                    <a16:rowId xmlns:a16="http://schemas.microsoft.com/office/drawing/2014/main" val="10007"/>
                  </a:ext>
                </a:extLst>
              </a:tr>
              <a:tr h="385450">
                <a:tc>
                  <a:txBody>
                    <a:bodyPr/>
                    <a:lstStyle/>
                    <a:p>
                      <a:pPr marL="0" lvl="0" indent="0" algn="l" rtl="0">
                        <a:spcBef>
                          <a:spcPts val="0"/>
                        </a:spcBef>
                        <a:spcAft>
                          <a:spcPts val="0"/>
                        </a:spcAft>
                        <a:buNone/>
                      </a:pPr>
                      <a:r>
                        <a:rPr lang="tr">
                          <a:solidFill>
                            <a:schemeClr val="dk1"/>
                          </a:solidFill>
                        </a:rPr>
                        <a:t>Hotmelt glue stick</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tr">
                          <a:solidFill>
                            <a:schemeClr val="dk1"/>
                          </a:solidFill>
                        </a:rPr>
                        <a:t>77 TL</a:t>
                      </a:r>
                      <a:endParaRPr>
                        <a:solidFill>
                          <a:schemeClr val="dk1"/>
                        </a:solidFill>
                      </a:endParaRPr>
                    </a:p>
                  </a:txBody>
                  <a:tcPr marL="91425" marR="91425" marT="91425" marB="91425"/>
                </a:tc>
                <a:extLst>
                  <a:ext uri="{0D108BD9-81ED-4DB2-BD59-A6C34878D82A}">
                    <a16:rowId xmlns:a16="http://schemas.microsoft.com/office/drawing/2014/main" val="10008"/>
                  </a:ext>
                </a:extLst>
              </a:tr>
              <a:tr h="593025">
                <a:tc>
                  <a:txBody>
                    <a:bodyPr/>
                    <a:lstStyle/>
                    <a:p>
                      <a:pPr marL="0" lvl="0" indent="0" algn="l" rtl="0">
                        <a:spcBef>
                          <a:spcPts val="0"/>
                        </a:spcBef>
                        <a:spcAft>
                          <a:spcPts val="0"/>
                        </a:spcAft>
                        <a:buNone/>
                      </a:pPr>
                      <a:r>
                        <a:rPr lang="tr">
                          <a:solidFill>
                            <a:schemeClr val="dk1"/>
                          </a:solidFill>
                        </a:rPr>
                        <a:t>Gasoline: Bilkent to Ostim and Bauhaus</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tr">
                          <a:solidFill>
                            <a:schemeClr val="dk1"/>
                          </a:solidFill>
                        </a:rPr>
                        <a:t>166 TL</a:t>
                      </a:r>
                      <a:endParaRPr>
                        <a:solidFill>
                          <a:schemeClr val="dk1"/>
                        </a:solidFill>
                      </a:endParaRPr>
                    </a:p>
                  </a:txBody>
                  <a:tcPr marL="91425" marR="91425" marT="91425" marB="91425"/>
                </a:tc>
                <a:extLst>
                  <a:ext uri="{0D108BD9-81ED-4DB2-BD59-A6C34878D82A}">
                    <a16:rowId xmlns:a16="http://schemas.microsoft.com/office/drawing/2014/main" val="10009"/>
                  </a:ext>
                </a:extLst>
              </a:tr>
              <a:tr h="385450">
                <a:tc>
                  <a:txBody>
                    <a:bodyPr/>
                    <a:lstStyle/>
                    <a:p>
                      <a:pPr marL="0" lvl="0" indent="0" algn="l" rtl="0">
                        <a:spcBef>
                          <a:spcPts val="0"/>
                        </a:spcBef>
                        <a:spcAft>
                          <a:spcPts val="0"/>
                        </a:spcAft>
                        <a:buNone/>
                      </a:pPr>
                      <a:r>
                        <a:rPr lang="tr" b="1">
                          <a:solidFill>
                            <a:schemeClr val="dk1"/>
                          </a:solidFill>
                        </a:rPr>
                        <a:t>Total</a:t>
                      </a:r>
                      <a:endParaRPr b="1">
                        <a:solidFill>
                          <a:schemeClr val="dk1"/>
                        </a:solidFill>
                      </a:endParaRPr>
                    </a:p>
                  </a:txBody>
                  <a:tcPr marL="91425" marR="91425" marT="91425" marB="91425"/>
                </a:tc>
                <a:tc>
                  <a:txBody>
                    <a:bodyPr/>
                    <a:lstStyle/>
                    <a:p>
                      <a:pPr marL="0" lvl="0" indent="0" algn="l" rtl="0">
                        <a:spcBef>
                          <a:spcPts val="0"/>
                        </a:spcBef>
                        <a:spcAft>
                          <a:spcPts val="0"/>
                        </a:spcAft>
                        <a:buNone/>
                      </a:pPr>
                      <a:r>
                        <a:rPr lang="tr" b="1">
                          <a:solidFill>
                            <a:schemeClr val="dk1"/>
                          </a:solidFill>
                        </a:rPr>
                        <a:t>512 TL</a:t>
                      </a:r>
                      <a:endParaRPr b="1">
                        <a:solidFill>
                          <a:schemeClr val="dk1"/>
                        </a:solidFill>
                      </a:endParaRPr>
                    </a:p>
                  </a:txBody>
                  <a:tcPr marL="91425" marR="91425" marT="91425" marB="91425"/>
                </a:tc>
                <a:extLst>
                  <a:ext uri="{0D108BD9-81ED-4DB2-BD59-A6C34878D82A}">
                    <a16:rowId xmlns:a16="http://schemas.microsoft.com/office/drawing/2014/main" val="10010"/>
                  </a:ext>
                </a:extLst>
              </a:tr>
            </a:tbl>
          </a:graphicData>
        </a:graphic>
      </p:graphicFrame>
      <p:sp>
        <p:nvSpPr>
          <p:cNvPr id="146" name="Google Shape;146;p22"/>
          <p:cNvSpPr txBox="1"/>
          <p:nvPr/>
        </p:nvSpPr>
        <p:spPr>
          <a:xfrm>
            <a:off x="4426100" y="4784450"/>
            <a:ext cx="3838500" cy="20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000">
                <a:solidFill>
                  <a:schemeClr val="accent3"/>
                </a:solidFill>
                <a:latin typeface="Average"/>
                <a:ea typeface="Average"/>
                <a:cs typeface="Average"/>
                <a:sym typeface="Average"/>
              </a:rPr>
              <a:t>Table 1: Costs of the Magnetic Slider Project</a:t>
            </a:r>
            <a:endParaRPr sz="200">
              <a:solidFill>
                <a:schemeClr val="accent3"/>
              </a:solidFill>
              <a:latin typeface="Average"/>
              <a:ea typeface="Average"/>
              <a:cs typeface="Average"/>
              <a:sym typeface="Averag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References</a:t>
            </a:r>
            <a:endParaRPr/>
          </a:p>
        </p:txBody>
      </p:sp>
      <p:sp>
        <p:nvSpPr>
          <p:cNvPr id="152" name="Google Shape;152;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Char char="●"/>
            </a:pPr>
            <a:r>
              <a:rPr lang="tr" sz="1100">
                <a:solidFill>
                  <a:schemeClr val="dk1"/>
                </a:solidFill>
                <a:latin typeface="Calibri"/>
                <a:ea typeface="Calibri"/>
                <a:cs typeface="Calibri"/>
                <a:sym typeface="Calibri"/>
              </a:rPr>
              <a:t>[1]Science Facts, “Solenoid Magnetic Field: Definition and Equation,” </a:t>
            </a:r>
            <a:r>
              <a:rPr lang="tr" sz="1100" i="1">
                <a:solidFill>
                  <a:schemeClr val="dk1"/>
                </a:solidFill>
                <a:latin typeface="Calibri"/>
                <a:ea typeface="Calibri"/>
                <a:cs typeface="Calibri"/>
                <a:sym typeface="Calibri"/>
              </a:rPr>
              <a:t>Science Facts</a:t>
            </a:r>
            <a:r>
              <a:rPr lang="tr" sz="1100">
                <a:solidFill>
                  <a:schemeClr val="dk1"/>
                </a:solidFill>
                <a:latin typeface="Calibri"/>
                <a:ea typeface="Calibri"/>
                <a:cs typeface="Calibri"/>
                <a:sym typeface="Calibri"/>
              </a:rPr>
              <a:t>, Sep. 06, 2021. https://www.sciencefacts.net/solenoid-magnetic-field.html</a:t>
            </a:r>
            <a:endParaRPr sz="11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Char char="●"/>
            </a:pPr>
            <a:r>
              <a:rPr lang="tr" sz="1100">
                <a:solidFill>
                  <a:schemeClr val="dk1"/>
                </a:solidFill>
                <a:latin typeface="Calibri"/>
                <a:ea typeface="Calibri"/>
                <a:cs typeface="Calibri"/>
                <a:sym typeface="Calibri"/>
              </a:rPr>
              <a:t>‌[2]R. Nave, “Solenoids as Magnetic Field Sources,” </a:t>
            </a:r>
            <a:r>
              <a:rPr lang="tr" sz="1100" i="1">
                <a:solidFill>
                  <a:schemeClr val="dk1"/>
                </a:solidFill>
                <a:latin typeface="Calibri"/>
                <a:ea typeface="Calibri"/>
                <a:cs typeface="Calibri"/>
                <a:sym typeface="Calibri"/>
              </a:rPr>
              <a:t>Gsu.edu</a:t>
            </a:r>
            <a:r>
              <a:rPr lang="tr" sz="1100">
                <a:solidFill>
                  <a:schemeClr val="dk1"/>
                </a:solidFill>
                <a:latin typeface="Calibri"/>
                <a:ea typeface="Calibri"/>
                <a:cs typeface="Calibri"/>
                <a:sym typeface="Calibri"/>
              </a:rPr>
              <a:t>, 2019. http://hyperphysics.phy-astr.gsu.edu/hbase/magnetic/solenoid.html</a:t>
            </a:r>
            <a:r>
              <a:rPr lang="tr" sz="1100">
                <a:solidFill>
                  <a:srgbClr val="000000"/>
                </a:solidFill>
                <a:latin typeface="Calibri"/>
                <a:ea typeface="Calibri"/>
                <a:cs typeface="Calibri"/>
                <a:sym typeface="Calibri"/>
              </a:rPr>
              <a:t>‌</a:t>
            </a:r>
            <a:endParaRPr sz="1100">
              <a:solidFill>
                <a:srgbClr val="000000"/>
              </a:solidFill>
              <a:latin typeface="Calibri"/>
              <a:ea typeface="Calibri"/>
              <a:cs typeface="Calibri"/>
              <a:sym typeface="Calibri"/>
            </a:endParaRPr>
          </a:p>
          <a:p>
            <a:pPr marL="457200" lvl="0" indent="-298450" algn="l" rtl="0">
              <a:spcBef>
                <a:spcPts val="0"/>
              </a:spcBef>
              <a:spcAft>
                <a:spcPts val="0"/>
              </a:spcAft>
              <a:buClr>
                <a:srgbClr val="000000"/>
              </a:buClr>
              <a:buSzPts val="1100"/>
              <a:buFont typeface="Calibri"/>
              <a:buChar char="●"/>
            </a:pPr>
            <a:endParaRPr sz="1100">
              <a:solidFill>
                <a:srgbClr val="000000"/>
              </a:solidFill>
              <a:latin typeface="Calibri"/>
              <a:ea typeface="Calibri"/>
              <a:cs typeface="Calibri"/>
              <a:sym typeface="Calibri"/>
            </a:endParaRPr>
          </a:p>
          <a:p>
            <a:pPr marL="457200" lvl="0" indent="0" algn="l" rtl="0">
              <a:spcBef>
                <a:spcPts val="1200"/>
              </a:spcBef>
              <a:spcAft>
                <a:spcPts val="1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510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tr" sz="2720"/>
              <a:t>Magnetic Slider</a:t>
            </a:r>
            <a:endParaRPr sz="1100"/>
          </a:p>
        </p:txBody>
      </p:sp>
      <p:sp>
        <p:nvSpPr>
          <p:cNvPr id="66" name="Google Shape;66;p1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67" name="Google Shape;67;p14"/>
          <p:cNvPicPr preferRelativeResize="0"/>
          <p:nvPr/>
        </p:nvPicPr>
        <p:blipFill>
          <a:blip r:embed="rId3">
            <a:alphaModFix/>
          </a:blip>
          <a:stretch>
            <a:fillRect/>
          </a:stretch>
        </p:blipFill>
        <p:spPr>
          <a:xfrm>
            <a:off x="343100" y="1227700"/>
            <a:ext cx="3937100" cy="3048975"/>
          </a:xfrm>
          <a:prstGeom prst="rect">
            <a:avLst/>
          </a:prstGeom>
          <a:noFill/>
          <a:ln>
            <a:noFill/>
          </a:ln>
        </p:spPr>
      </p:pic>
      <p:sp>
        <p:nvSpPr>
          <p:cNvPr id="68" name="Google Shape;68;p14"/>
          <p:cNvSpPr txBox="1">
            <a:spLocks noGrp="1"/>
          </p:cNvSpPr>
          <p:nvPr>
            <p:ph type="body" idx="2"/>
          </p:nvPr>
        </p:nvSpPr>
        <p:spPr>
          <a:xfrm>
            <a:off x="4572000" y="1815750"/>
            <a:ext cx="42603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a:t>The project aims to accelerate the levitating train object using the coils’ magnetic field.</a:t>
            </a:r>
            <a:endParaRPr/>
          </a:p>
          <a:p>
            <a:pPr marL="0" lvl="0" indent="0" algn="l" rtl="0">
              <a:spcBef>
                <a:spcPts val="1200"/>
              </a:spcBef>
              <a:spcAft>
                <a:spcPts val="1200"/>
              </a:spcAft>
              <a:buNone/>
            </a:pPr>
            <a:r>
              <a:rPr lang="tr"/>
              <a:t>To achieve levitating train object which will accelerate, magnetic tapes (under the train) and the Neodymium magnets (on top of the train) were used.</a:t>
            </a:r>
            <a:endParaRPr/>
          </a:p>
        </p:txBody>
      </p:sp>
      <p:sp>
        <p:nvSpPr>
          <p:cNvPr id="69" name="Google Shape;69;p14"/>
          <p:cNvSpPr txBox="1"/>
          <p:nvPr/>
        </p:nvSpPr>
        <p:spPr>
          <a:xfrm>
            <a:off x="464400" y="4276675"/>
            <a:ext cx="3694500" cy="29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000">
                <a:solidFill>
                  <a:schemeClr val="accent3"/>
                </a:solidFill>
                <a:latin typeface="Average"/>
                <a:ea typeface="Average"/>
                <a:cs typeface="Average"/>
                <a:sym typeface="Average"/>
              </a:rPr>
              <a:t>                          Figure 1: The Project Design</a:t>
            </a:r>
            <a:endParaRPr sz="1000">
              <a:solidFill>
                <a:schemeClr val="accent3"/>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Structure of the Solenoids</a:t>
            </a:r>
            <a:endParaRPr/>
          </a:p>
        </p:txBody>
      </p:sp>
      <p:sp>
        <p:nvSpPr>
          <p:cNvPr id="75" name="Google Shape;75;p1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tr"/>
              <a:t>f</a:t>
            </a:r>
            <a:endParaRPr/>
          </a:p>
        </p:txBody>
      </p:sp>
      <p:sp>
        <p:nvSpPr>
          <p:cNvPr id="76" name="Google Shape;76;p15"/>
          <p:cNvSpPr txBox="1">
            <a:spLocks noGrp="1"/>
          </p:cNvSpPr>
          <p:nvPr>
            <p:ph type="body" idx="2"/>
          </p:nvPr>
        </p:nvSpPr>
        <p:spPr>
          <a:xfrm>
            <a:off x="4832400" y="1727100"/>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a:t>In order to accelerate the levitating object, a magnetic field will be created by an electromagnet.</a:t>
            </a:r>
            <a:endParaRPr/>
          </a:p>
          <a:p>
            <a:pPr marL="0" lvl="0" indent="0" algn="l" rtl="0">
              <a:spcBef>
                <a:spcPts val="1200"/>
              </a:spcBef>
              <a:spcAft>
                <a:spcPts val="0"/>
              </a:spcAft>
              <a:buNone/>
            </a:pPr>
            <a:r>
              <a:rPr lang="tr"/>
              <a:t>To have a working system, the coils should not create magnetic field all the time because magnetic field causes damped oscillation to the train inside the solenoid.</a:t>
            </a:r>
            <a:endParaRPr/>
          </a:p>
          <a:p>
            <a:pPr marL="0" lvl="0" indent="0" algn="l" rtl="0">
              <a:spcBef>
                <a:spcPts val="1200"/>
              </a:spcBef>
              <a:spcAft>
                <a:spcPts val="1200"/>
              </a:spcAft>
              <a:buNone/>
            </a:pPr>
            <a:endParaRPr/>
          </a:p>
        </p:txBody>
      </p:sp>
      <p:pic>
        <p:nvPicPr>
          <p:cNvPr id="77" name="Google Shape;77;p15"/>
          <p:cNvPicPr preferRelativeResize="0"/>
          <p:nvPr/>
        </p:nvPicPr>
        <p:blipFill>
          <a:blip r:embed="rId3">
            <a:alphaModFix/>
          </a:blip>
          <a:stretch>
            <a:fillRect/>
          </a:stretch>
        </p:blipFill>
        <p:spPr>
          <a:xfrm>
            <a:off x="275800" y="1152475"/>
            <a:ext cx="4123451" cy="2999550"/>
          </a:xfrm>
          <a:prstGeom prst="rect">
            <a:avLst/>
          </a:prstGeom>
          <a:noFill/>
          <a:ln>
            <a:noFill/>
          </a:ln>
        </p:spPr>
      </p:pic>
      <p:sp>
        <p:nvSpPr>
          <p:cNvPr id="78" name="Google Shape;78;p15"/>
          <p:cNvSpPr txBox="1"/>
          <p:nvPr/>
        </p:nvSpPr>
        <p:spPr>
          <a:xfrm>
            <a:off x="362200" y="4301750"/>
            <a:ext cx="4062000" cy="31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000">
                <a:solidFill>
                  <a:schemeClr val="accent3"/>
                </a:solidFill>
                <a:latin typeface="Average"/>
                <a:ea typeface="Average"/>
                <a:cs typeface="Average"/>
                <a:sym typeface="Average"/>
              </a:rPr>
              <a:t>Figure 2: Illustration of the Magnetic Field of a Solenoid [1]</a:t>
            </a:r>
            <a:endParaRPr sz="1000">
              <a:solidFill>
                <a:schemeClr val="accent3"/>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Implemented Solenoids</a:t>
            </a:r>
            <a:endParaRPr/>
          </a:p>
        </p:txBody>
      </p:sp>
      <p:sp>
        <p:nvSpPr>
          <p:cNvPr id="84" name="Google Shape;84;p1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85" name="Google Shape;85;p1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86" name="Google Shape;86;p16"/>
          <p:cNvPicPr preferRelativeResize="0"/>
          <p:nvPr/>
        </p:nvPicPr>
        <p:blipFill>
          <a:blip r:embed="rId3">
            <a:alphaModFix/>
          </a:blip>
          <a:stretch>
            <a:fillRect/>
          </a:stretch>
        </p:blipFill>
        <p:spPr>
          <a:xfrm>
            <a:off x="222900" y="1152475"/>
            <a:ext cx="4349102" cy="2958849"/>
          </a:xfrm>
          <a:prstGeom prst="rect">
            <a:avLst/>
          </a:prstGeom>
          <a:noFill/>
          <a:ln>
            <a:noFill/>
          </a:ln>
        </p:spPr>
      </p:pic>
      <p:sp>
        <p:nvSpPr>
          <p:cNvPr id="87" name="Google Shape;87;p16"/>
          <p:cNvSpPr txBox="1"/>
          <p:nvPr/>
        </p:nvSpPr>
        <p:spPr>
          <a:xfrm>
            <a:off x="412350" y="4176375"/>
            <a:ext cx="3894900" cy="39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000">
                <a:solidFill>
                  <a:schemeClr val="accent3"/>
                </a:solidFill>
                <a:latin typeface="Average"/>
                <a:ea typeface="Average"/>
                <a:cs typeface="Average"/>
                <a:sym typeface="Average"/>
              </a:rPr>
              <a:t>Figure 3: Two 1500 Turn Solenoids.</a:t>
            </a:r>
            <a:endParaRPr sz="1000">
              <a:solidFill>
                <a:schemeClr val="accent3"/>
              </a:solidFill>
              <a:latin typeface="Average"/>
              <a:ea typeface="Average"/>
              <a:cs typeface="Average"/>
              <a:sym typeface="Average"/>
            </a:endParaRPr>
          </a:p>
        </p:txBody>
      </p:sp>
      <p:pic>
        <p:nvPicPr>
          <p:cNvPr id="88" name="Google Shape;88;p16"/>
          <p:cNvPicPr preferRelativeResize="0"/>
          <p:nvPr/>
        </p:nvPicPr>
        <p:blipFill>
          <a:blip r:embed="rId4">
            <a:alphaModFix/>
          </a:blip>
          <a:stretch>
            <a:fillRect/>
          </a:stretch>
        </p:blipFill>
        <p:spPr>
          <a:xfrm>
            <a:off x="5809349" y="1169175"/>
            <a:ext cx="2158078" cy="2958852"/>
          </a:xfrm>
          <a:prstGeom prst="rect">
            <a:avLst/>
          </a:prstGeom>
          <a:noFill/>
          <a:ln>
            <a:noFill/>
          </a:ln>
        </p:spPr>
      </p:pic>
      <p:sp>
        <p:nvSpPr>
          <p:cNvPr id="89" name="Google Shape;89;p16"/>
          <p:cNvSpPr txBox="1"/>
          <p:nvPr/>
        </p:nvSpPr>
        <p:spPr>
          <a:xfrm>
            <a:off x="5854350" y="4111325"/>
            <a:ext cx="2292600" cy="39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000">
                <a:solidFill>
                  <a:schemeClr val="accent3"/>
                </a:solidFill>
                <a:latin typeface="Average"/>
                <a:ea typeface="Average"/>
                <a:cs typeface="Average"/>
                <a:sym typeface="Average"/>
              </a:rPr>
              <a:t>Figure 4: The Metal Core Solenoid</a:t>
            </a:r>
            <a:endParaRPr sz="1000">
              <a:solidFill>
                <a:schemeClr val="accent3"/>
              </a:solidFill>
              <a:latin typeface="Average"/>
              <a:ea typeface="Average"/>
              <a:cs typeface="Average"/>
              <a:sym typeface="Averag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title"/>
          </p:nvPr>
        </p:nvSpPr>
        <p:spPr>
          <a:xfrm>
            <a:off x="311700" y="3471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Circuit Design to Control the Current Duration on the Solenoid</a:t>
            </a:r>
            <a:endParaRPr/>
          </a:p>
        </p:txBody>
      </p:sp>
      <p:sp>
        <p:nvSpPr>
          <p:cNvPr id="95" name="Google Shape;95;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96" name="Google Shape;96;p17"/>
          <p:cNvSpPr txBox="1">
            <a:spLocks noGrp="1"/>
          </p:cNvSpPr>
          <p:nvPr>
            <p:ph type="body" idx="2"/>
          </p:nvPr>
        </p:nvSpPr>
        <p:spPr>
          <a:xfrm>
            <a:off x="4750725" y="1468425"/>
            <a:ext cx="4251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a:t>In theory, to accelerate the object, when the levitating object arrives at the entrance of the solenoid, this should cause a prevention of current passage through the solenoid. </a:t>
            </a:r>
            <a:endParaRPr/>
          </a:p>
          <a:p>
            <a:pPr marL="0" lvl="0" indent="0" algn="l" rtl="0">
              <a:spcBef>
                <a:spcPts val="1200"/>
              </a:spcBef>
              <a:spcAft>
                <a:spcPts val="1200"/>
              </a:spcAft>
              <a:buNone/>
            </a:pPr>
            <a:r>
              <a:rPr lang="tr"/>
              <a:t>To implement this, IR led and photodiode is used respectively at the right and left side of the entrance of the solenoid. When the object arrives at the entrance of the solenoid, this will cause the current cut. </a:t>
            </a:r>
            <a:endParaRPr/>
          </a:p>
        </p:txBody>
      </p:sp>
      <p:pic>
        <p:nvPicPr>
          <p:cNvPr id="97" name="Google Shape;97;p17"/>
          <p:cNvPicPr preferRelativeResize="0"/>
          <p:nvPr/>
        </p:nvPicPr>
        <p:blipFill rotWithShape="1">
          <a:blip r:embed="rId3">
            <a:alphaModFix/>
          </a:blip>
          <a:srcRect l="4213" r="2780"/>
          <a:stretch/>
        </p:blipFill>
        <p:spPr>
          <a:xfrm>
            <a:off x="200575" y="1152475"/>
            <a:ext cx="4371425" cy="3248401"/>
          </a:xfrm>
          <a:prstGeom prst="rect">
            <a:avLst/>
          </a:prstGeom>
          <a:noFill/>
          <a:ln>
            <a:noFill/>
          </a:ln>
        </p:spPr>
      </p:pic>
      <p:sp>
        <p:nvSpPr>
          <p:cNvPr id="98" name="Google Shape;98;p17"/>
          <p:cNvSpPr txBox="1"/>
          <p:nvPr/>
        </p:nvSpPr>
        <p:spPr>
          <a:xfrm>
            <a:off x="535100" y="4460850"/>
            <a:ext cx="5013000" cy="3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000">
                <a:solidFill>
                  <a:schemeClr val="accent3"/>
                </a:solidFill>
                <a:latin typeface="Average"/>
                <a:ea typeface="Average"/>
                <a:cs typeface="Average"/>
                <a:sym typeface="Average"/>
              </a:rPr>
              <a:t>Figure 5: Circuit Schematic for Controlling the Current of the Solenoid</a:t>
            </a:r>
            <a:endParaRPr sz="1000">
              <a:solidFill>
                <a:schemeClr val="accent3"/>
              </a:solidFill>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Levitating Train Object Design</a:t>
            </a:r>
            <a:endParaRPr/>
          </a:p>
        </p:txBody>
      </p:sp>
      <p:sp>
        <p:nvSpPr>
          <p:cNvPr id="104" name="Google Shape;104;p18"/>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05" name="Google Shape;105;p18"/>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a:t>Magnetic tapes are used in order to levitate the object. The tapes are applied both to track and train.</a:t>
            </a:r>
            <a:endParaRPr/>
          </a:p>
          <a:p>
            <a:pPr marL="0" lvl="0" indent="0" algn="l" rtl="0">
              <a:spcBef>
                <a:spcPts val="1200"/>
              </a:spcBef>
              <a:spcAft>
                <a:spcPts val="1200"/>
              </a:spcAft>
              <a:buNone/>
            </a:pPr>
            <a:r>
              <a:rPr lang="tr"/>
              <a:t>Plastic rulers are used to implement borders to the tracks.</a:t>
            </a:r>
            <a:endParaRPr/>
          </a:p>
        </p:txBody>
      </p:sp>
      <p:pic>
        <p:nvPicPr>
          <p:cNvPr id="106" name="Google Shape;106;p18"/>
          <p:cNvPicPr preferRelativeResize="0"/>
          <p:nvPr/>
        </p:nvPicPr>
        <p:blipFill>
          <a:blip r:embed="rId3">
            <a:alphaModFix/>
          </a:blip>
          <a:stretch>
            <a:fillRect/>
          </a:stretch>
        </p:blipFill>
        <p:spPr>
          <a:xfrm>
            <a:off x="311700" y="1152475"/>
            <a:ext cx="4433076" cy="2965401"/>
          </a:xfrm>
          <a:prstGeom prst="rect">
            <a:avLst/>
          </a:prstGeom>
          <a:noFill/>
          <a:ln>
            <a:noFill/>
          </a:ln>
        </p:spPr>
      </p:pic>
      <p:sp>
        <p:nvSpPr>
          <p:cNvPr id="107" name="Google Shape;107;p18"/>
          <p:cNvSpPr txBox="1"/>
          <p:nvPr/>
        </p:nvSpPr>
        <p:spPr>
          <a:xfrm>
            <a:off x="429050" y="4193100"/>
            <a:ext cx="3911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 sz="1000">
                <a:solidFill>
                  <a:schemeClr val="accent3"/>
                </a:solidFill>
                <a:latin typeface="Average"/>
                <a:ea typeface="Average"/>
                <a:cs typeface="Average"/>
                <a:sym typeface="Average"/>
              </a:rPr>
              <a:t>                                  Figure 6: the Levitating Train Object</a:t>
            </a:r>
            <a:endParaRPr sz="1000">
              <a:solidFill>
                <a:schemeClr val="accent3"/>
              </a:solidFill>
              <a:latin typeface="Average"/>
              <a:ea typeface="Average"/>
              <a:cs typeface="Average"/>
              <a:sym typeface="Average"/>
            </a:endParaRPr>
          </a:p>
        </p:txBody>
      </p:sp>
      <p:sp>
        <p:nvSpPr>
          <p:cNvPr id="108" name="Google Shape;108;p18"/>
          <p:cNvSpPr txBox="1"/>
          <p:nvPr/>
        </p:nvSpPr>
        <p:spPr>
          <a:xfrm>
            <a:off x="1861675" y="3407975"/>
            <a:ext cx="304500" cy="21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800">
                <a:solidFill>
                  <a:schemeClr val="accent3"/>
                </a:solidFill>
                <a:latin typeface="Average"/>
                <a:ea typeface="Average"/>
                <a:cs typeface="Average"/>
                <a:sym typeface="Average"/>
              </a:rPr>
              <a:t>N</a:t>
            </a:r>
            <a:endParaRPr sz="1800">
              <a:solidFill>
                <a:schemeClr val="accent3"/>
              </a:solidFill>
              <a:latin typeface="Average"/>
              <a:ea typeface="Average"/>
              <a:cs typeface="Average"/>
              <a:sym typeface="Average"/>
            </a:endParaRPr>
          </a:p>
        </p:txBody>
      </p:sp>
      <p:sp>
        <p:nvSpPr>
          <p:cNvPr id="109" name="Google Shape;109;p18"/>
          <p:cNvSpPr txBox="1"/>
          <p:nvPr/>
        </p:nvSpPr>
        <p:spPr>
          <a:xfrm>
            <a:off x="3123075" y="3407975"/>
            <a:ext cx="369600" cy="21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800">
                <a:solidFill>
                  <a:schemeClr val="accent3"/>
                </a:solidFill>
                <a:latin typeface="Average"/>
                <a:ea typeface="Average"/>
                <a:cs typeface="Average"/>
                <a:sym typeface="Average"/>
              </a:rPr>
              <a:t>N</a:t>
            </a:r>
            <a:endParaRPr sz="1800">
              <a:solidFill>
                <a:schemeClr val="accent3"/>
              </a:solidFill>
              <a:latin typeface="Average"/>
              <a:ea typeface="Average"/>
              <a:cs typeface="Average"/>
              <a:sym typeface="Average"/>
            </a:endParaRPr>
          </a:p>
        </p:txBody>
      </p:sp>
      <p:sp>
        <p:nvSpPr>
          <p:cNvPr id="110" name="Google Shape;110;p18"/>
          <p:cNvSpPr txBox="1"/>
          <p:nvPr/>
        </p:nvSpPr>
        <p:spPr>
          <a:xfrm>
            <a:off x="2361875" y="3407975"/>
            <a:ext cx="239100" cy="21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800">
                <a:solidFill>
                  <a:schemeClr val="accent3"/>
                </a:solidFill>
                <a:latin typeface="Average"/>
                <a:ea typeface="Average"/>
                <a:cs typeface="Average"/>
                <a:sym typeface="Average"/>
              </a:rPr>
              <a:t>S</a:t>
            </a:r>
            <a:endParaRPr sz="1800">
              <a:solidFill>
                <a:schemeClr val="accent3"/>
              </a:solidFill>
              <a:latin typeface="Average"/>
              <a:ea typeface="Average"/>
              <a:cs typeface="Average"/>
              <a:sym typeface="Average"/>
            </a:endParaRPr>
          </a:p>
        </p:txBody>
      </p:sp>
      <p:sp>
        <p:nvSpPr>
          <p:cNvPr id="111" name="Google Shape;111;p18"/>
          <p:cNvSpPr txBox="1"/>
          <p:nvPr/>
        </p:nvSpPr>
        <p:spPr>
          <a:xfrm>
            <a:off x="3677650" y="3407975"/>
            <a:ext cx="304500" cy="21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800">
                <a:solidFill>
                  <a:schemeClr val="accent3"/>
                </a:solidFill>
                <a:latin typeface="Average"/>
                <a:ea typeface="Average"/>
                <a:cs typeface="Average"/>
                <a:sym typeface="Average"/>
              </a:rPr>
              <a:t>S</a:t>
            </a:r>
            <a:endParaRPr sz="1800">
              <a:solidFill>
                <a:schemeClr val="accent3"/>
              </a:solidFill>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Calculation of the Magnetic Field Inside the Solenoid</a:t>
            </a:r>
            <a:endParaRPr/>
          </a:p>
        </p:txBody>
      </p:sp>
      <p:sp>
        <p:nvSpPr>
          <p:cNvPr id="117" name="Google Shape;117;p19"/>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18" name="Google Shape;118;p19"/>
          <p:cNvSpPr txBox="1">
            <a:spLocks noGrp="1"/>
          </p:cNvSpPr>
          <p:nvPr>
            <p:ph type="body" idx="2"/>
          </p:nvPr>
        </p:nvSpPr>
        <p:spPr>
          <a:xfrm>
            <a:off x="3460175" y="1152475"/>
            <a:ext cx="55458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a:t>From mathematical description magnetic field at the center of solenoid can be calculated from the equation below: </a:t>
            </a:r>
            <a:endParaRPr/>
          </a:p>
          <a:p>
            <a:pPr marL="0" lvl="0" indent="0" algn="ctr" rtl="0">
              <a:spcBef>
                <a:spcPts val="1200"/>
              </a:spcBef>
              <a:spcAft>
                <a:spcPts val="0"/>
              </a:spcAft>
              <a:buNone/>
            </a:pPr>
            <a:r>
              <a:rPr lang="tr"/>
              <a:t>∮ 𝐵⃗ 𝐶 𝑑𝑙 ⃗⃗⃗ = 𝜇0𝑛𝐼𝐿 (𝐸𝑞. 1) </a:t>
            </a:r>
            <a:endParaRPr/>
          </a:p>
          <a:p>
            <a:pPr marL="0" lvl="0" indent="0" algn="ctr" rtl="0">
              <a:spcBef>
                <a:spcPts val="1200"/>
              </a:spcBef>
              <a:spcAft>
                <a:spcPts val="0"/>
              </a:spcAft>
              <a:buNone/>
            </a:pPr>
            <a:r>
              <a:rPr lang="tr"/>
              <a:t>𝐵 = 𝜇0𝑛𝐼 (𝑇) (𝐸𝑞. 2) </a:t>
            </a:r>
            <a:endParaRPr/>
          </a:p>
          <a:p>
            <a:pPr marL="0" lvl="0" indent="0" algn="l" rtl="0">
              <a:spcBef>
                <a:spcPts val="1200"/>
              </a:spcBef>
              <a:spcAft>
                <a:spcPts val="0"/>
              </a:spcAft>
              <a:buNone/>
            </a:pPr>
            <a:r>
              <a:rPr lang="tr"/>
              <a:t>This equation holds because a real solenoid has very small (𝐵⃗ ≅ 0) magnetic field outside compared to inside. The force applied on moving magnet by solenoid is given below: </a:t>
            </a:r>
            <a:endParaRPr/>
          </a:p>
          <a:p>
            <a:pPr marL="0" lvl="0" indent="0" algn="ctr" rtl="0">
              <a:spcBef>
                <a:spcPts val="1200"/>
              </a:spcBef>
              <a:spcAft>
                <a:spcPts val="1200"/>
              </a:spcAft>
              <a:buNone/>
            </a:pPr>
            <a:r>
              <a:rPr lang="tr"/>
              <a:t>𝐹 = ∇(𝜇 ∙ ⃗⃗⃗𝐵⃗ ) (𝑁) (𝐸𝑞. 3)</a:t>
            </a:r>
            <a:endParaRPr/>
          </a:p>
        </p:txBody>
      </p:sp>
      <p:pic>
        <p:nvPicPr>
          <p:cNvPr id="119" name="Google Shape;119;p19"/>
          <p:cNvPicPr preferRelativeResize="0"/>
          <p:nvPr/>
        </p:nvPicPr>
        <p:blipFill>
          <a:blip r:embed="rId3">
            <a:alphaModFix/>
          </a:blip>
          <a:stretch>
            <a:fillRect/>
          </a:stretch>
        </p:blipFill>
        <p:spPr>
          <a:xfrm>
            <a:off x="131575" y="1217206"/>
            <a:ext cx="3328600" cy="3004200"/>
          </a:xfrm>
          <a:prstGeom prst="rect">
            <a:avLst/>
          </a:prstGeom>
          <a:noFill/>
          <a:ln>
            <a:noFill/>
          </a:ln>
        </p:spPr>
      </p:pic>
      <p:sp>
        <p:nvSpPr>
          <p:cNvPr id="120" name="Google Shape;120;p19"/>
          <p:cNvSpPr txBox="1"/>
          <p:nvPr/>
        </p:nvSpPr>
        <p:spPr>
          <a:xfrm>
            <a:off x="441450" y="4343150"/>
            <a:ext cx="30786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 sz="1000">
                <a:solidFill>
                  <a:schemeClr val="accent3"/>
                </a:solidFill>
                <a:latin typeface="Average"/>
                <a:ea typeface="Average"/>
                <a:cs typeface="Average"/>
                <a:sym typeface="Average"/>
              </a:rPr>
              <a:t>Figure 7:  Magnetic Field Inside the Solenoid [2]</a:t>
            </a:r>
            <a:endParaRPr sz="1000">
              <a:solidFill>
                <a:schemeClr val="accent3"/>
              </a:solidFill>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a:off x="154425" y="445025"/>
            <a:ext cx="86778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Approximation of the Magnetic Field at z axis (Outside the Solenoid)</a:t>
            </a:r>
            <a:endParaRPr/>
          </a:p>
        </p:txBody>
      </p:sp>
      <p:sp>
        <p:nvSpPr>
          <p:cNvPr id="126" name="Google Shape;126;p20"/>
          <p:cNvSpPr txBox="1">
            <a:spLocks noGrp="1"/>
          </p:cNvSpPr>
          <p:nvPr>
            <p:ph type="body" idx="1"/>
          </p:nvPr>
        </p:nvSpPr>
        <p:spPr>
          <a:xfrm>
            <a:off x="311700" y="1152475"/>
            <a:ext cx="8096100" cy="3777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27" name="Google Shape;127;p20"/>
          <p:cNvSpPr txBox="1">
            <a:spLocks noGrp="1"/>
          </p:cNvSpPr>
          <p:nvPr>
            <p:ph type="body" idx="2"/>
          </p:nvPr>
        </p:nvSpPr>
        <p:spPr>
          <a:xfrm>
            <a:off x="5787600" y="1824975"/>
            <a:ext cx="30447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tr"/>
              <a:t>With using Biot-Savart Law and ring example from the lecture notes, this law was tried to implement on solenoid. </a:t>
            </a:r>
            <a:endParaRPr/>
          </a:p>
          <a:p>
            <a:pPr marL="0" lvl="0" indent="0" algn="l" rtl="0">
              <a:spcBef>
                <a:spcPts val="1200"/>
              </a:spcBef>
              <a:spcAft>
                <a:spcPts val="1200"/>
              </a:spcAft>
              <a:buNone/>
            </a:pPr>
            <a:r>
              <a:rPr lang="tr"/>
              <a:t>It is with the help of approximating the solenoid as a “cylindrical shell which has rings on it”. (ignoring the small angle of the cable turns)</a:t>
            </a:r>
            <a:endParaRPr/>
          </a:p>
        </p:txBody>
      </p:sp>
      <p:pic>
        <p:nvPicPr>
          <p:cNvPr id="128" name="Google Shape;128;p20"/>
          <p:cNvPicPr preferRelativeResize="0"/>
          <p:nvPr/>
        </p:nvPicPr>
        <p:blipFill>
          <a:blip r:embed="rId3">
            <a:alphaModFix/>
          </a:blip>
          <a:stretch>
            <a:fillRect/>
          </a:stretch>
        </p:blipFill>
        <p:spPr>
          <a:xfrm>
            <a:off x="202950" y="1355224"/>
            <a:ext cx="5215900" cy="3170151"/>
          </a:xfrm>
          <a:prstGeom prst="rect">
            <a:avLst/>
          </a:prstGeom>
          <a:noFill/>
          <a:ln>
            <a:noFill/>
          </a:ln>
        </p:spPr>
      </p:pic>
      <p:sp>
        <p:nvSpPr>
          <p:cNvPr id="129" name="Google Shape;129;p20"/>
          <p:cNvSpPr txBox="1"/>
          <p:nvPr/>
        </p:nvSpPr>
        <p:spPr>
          <a:xfrm>
            <a:off x="909775" y="4525375"/>
            <a:ext cx="5018700" cy="50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000">
                <a:solidFill>
                  <a:schemeClr val="accent3"/>
                </a:solidFill>
                <a:latin typeface="Average"/>
                <a:ea typeface="Average"/>
                <a:cs typeface="Average"/>
                <a:sym typeface="Average"/>
              </a:rPr>
              <a:t>Figure 8: Trying to Calculate Magnetic Field Outside the Solenoid</a:t>
            </a:r>
            <a:endParaRPr sz="1000">
              <a:solidFill>
                <a:schemeClr val="accent3"/>
              </a:solidFill>
              <a:latin typeface="Average"/>
              <a:ea typeface="Average"/>
              <a:cs typeface="Average"/>
              <a:sym typeface="Averag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Safety</a:t>
            </a:r>
            <a:endParaRPr/>
          </a:p>
        </p:txBody>
      </p:sp>
      <p:sp>
        <p:nvSpPr>
          <p:cNvPr id="135" name="Google Shape;135;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36" name="Google Shape;136;p21"/>
          <p:cNvPicPr preferRelativeResize="0"/>
          <p:nvPr/>
        </p:nvPicPr>
        <p:blipFill>
          <a:blip r:embed="rId3">
            <a:alphaModFix/>
          </a:blip>
          <a:stretch>
            <a:fillRect/>
          </a:stretch>
        </p:blipFill>
        <p:spPr>
          <a:xfrm>
            <a:off x="311700" y="1169900"/>
            <a:ext cx="4984351" cy="2803700"/>
          </a:xfrm>
          <a:prstGeom prst="rect">
            <a:avLst/>
          </a:prstGeom>
          <a:noFill/>
          <a:ln>
            <a:noFill/>
          </a:ln>
        </p:spPr>
      </p:pic>
      <p:sp>
        <p:nvSpPr>
          <p:cNvPr id="137" name="Google Shape;137;p21"/>
          <p:cNvSpPr txBox="1"/>
          <p:nvPr/>
        </p:nvSpPr>
        <p:spPr>
          <a:xfrm>
            <a:off x="5482525" y="1813175"/>
            <a:ext cx="3176100" cy="268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500">
                <a:solidFill>
                  <a:schemeClr val="accent3"/>
                </a:solidFill>
                <a:latin typeface="Average"/>
                <a:ea typeface="Average"/>
                <a:cs typeface="Average"/>
                <a:sym typeface="Average"/>
              </a:rPr>
              <a:t>Due to high current and voltage  value, the circuit causes some risks however, the overall system causes no harm to users.</a:t>
            </a:r>
            <a:endParaRPr sz="1500">
              <a:solidFill>
                <a:schemeClr val="accent3"/>
              </a:solidFill>
              <a:latin typeface="Average"/>
              <a:ea typeface="Average"/>
              <a:cs typeface="Average"/>
              <a:sym typeface="Average"/>
            </a:endParaRPr>
          </a:p>
        </p:txBody>
      </p:sp>
      <p:sp>
        <p:nvSpPr>
          <p:cNvPr id="138" name="Google Shape;138;p21"/>
          <p:cNvSpPr txBox="1"/>
          <p:nvPr/>
        </p:nvSpPr>
        <p:spPr>
          <a:xfrm>
            <a:off x="370550" y="4017575"/>
            <a:ext cx="4925400" cy="4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tr" sz="1000">
                <a:solidFill>
                  <a:schemeClr val="accent3"/>
                </a:solidFill>
                <a:latin typeface="Average"/>
                <a:ea typeface="Average"/>
                <a:cs typeface="Average"/>
                <a:sym typeface="Average"/>
              </a:rPr>
              <a:t>                                                  Figure 9: The Current Value</a:t>
            </a:r>
            <a:endParaRPr sz="1000">
              <a:solidFill>
                <a:schemeClr val="accent3"/>
              </a:solidFill>
              <a:latin typeface="Average"/>
              <a:ea typeface="Average"/>
              <a:cs typeface="Average"/>
              <a:sym typeface="Average"/>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644</Words>
  <Application>Microsoft Office PowerPoint</Application>
  <PresentationFormat>Ekran Gösterisi (16:9)</PresentationFormat>
  <Paragraphs>69</Paragraphs>
  <Slides>11</Slides>
  <Notes>11</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11</vt:i4>
      </vt:variant>
    </vt:vector>
  </HeadingPairs>
  <TitlesOfParts>
    <vt:vector size="16" baseType="lpstr">
      <vt:lpstr>Average</vt:lpstr>
      <vt:lpstr>Calibri</vt:lpstr>
      <vt:lpstr>Oswald</vt:lpstr>
      <vt:lpstr>Arial</vt:lpstr>
      <vt:lpstr>Slate</vt:lpstr>
      <vt:lpstr>Magnetic Slider</vt:lpstr>
      <vt:lpstr>Magnetic Slider</vt:lpstr>
      <vt:lpstr>Structure of the Solenoids</vt:lpstr>
      <vt:lpstr>Implemented Solenoids</vt:lpstr>
      <vt:lpstr>Circuit Design to Control the Current Duration on the Solenoid</vt:lpstr>
      <vt:lpstr>Levitating Train Object Design</vt:lpstr>
      <vt:lpstr>Calculation of the Magnetic Field Inside the Solenoid</vt:lpstr>
      <vt:lpstr>Approximation of the Magnetic Field at z axis (Outside the Solenoid)</vt:lpstr>
      <vt:lpstr>Safety</vt:lpstr>
      <vt:lpstr>Costs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Magnetic Slider</dc:title>
  <cp:lastModifiedBy>uysalahmetberkay@gmail.com</cp:lastModifiedBy>
  <cp:revision>1</cp:revision>
  <dcterms:modified xsi:type="dcterms:W3CDTF">2024-05-09T20:54:51Z</dcterms:modified>
</cp:coreProperties>
</file>